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Kanit" panose="020B0604020202020204" charset="-34"/>
      <p:regular r:id="rId26"/>
    </p:embeddedFont>
    <p:embeddedFont>
      <p:font typeface="Martel Sans Light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849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svg"/><Relationship Id="rId5" Type="http://schemas.openxmlformats.org/officeDocument/2006/relationships/image" Target="../media/image19.sv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Day 3: Object-Oriented Programming &amp; File Handling (Python)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Clear, practical guidance for beginner → intermediate Python programmers. Today we pair OOP fundamentals with file and data workflows you'll use in web and data tasks.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93088"/>
            <a:ext cx="563570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Takeaways &amp; Next Steps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324124" y="1815346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0546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Practice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2550200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Implement small classes, then extend with inheritance and overriding.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1815346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20546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File Exercises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2550200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Read/write text, parse a CSV, and exchange JSON with a simple API call.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177903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44172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4912757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Write robust code using specific exceptions and context managers.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24124" y="6187321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Recommended practice: build a small project that reads CSV data, models it with classes, and outputs JSON—this ties today's concepts together.</a:t>
            </a:r>
            <a:endParaRPr lang="en-US" sz="18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147F40-B3D0-4366-93FC-71DDD755F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292" y="7657371"/>
            <a:ext cx="2210108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8762" y="329089"/>
            <a:ext cx="4283512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Practical Exercise: Building a Student Class</a:t>
            </a:r>
            <a:endParaRPr lang="en-US" sz="1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57" y="946316"/>
            <a:ext cx="3740348" cy="37403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68672" y="754142"/>
            <a:ext cx="3740348" cy="310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Let's put OOP concepts into practice! Your task is to build a </a:t>
            </a: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</a:t>
            </a: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class that can manage student information and grades.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7468672" y="1123950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Your Challenge: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7468672" y="1359694"/>
            <a:ext cx="3740348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Font typeface="+mj-lt"/>
              <a:buAutoNum type="arabicPeriod"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Define a class named </a:t>
            </a: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</a:t>
            </a: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900" dirty="0"/>
          </a:p>
          <a:p>
            <a:pPr marL="342900" indent="-342900" algn="l">
              <a:lnSpc>
                <a:spcPts val="1100"/>
              </a:lnSpc>
              <a:buSzPct val="100000"/>
              <a:buFont typeface="+mj-lt"/>
              <a:buAutoNum type="arabicPeriod" startAt="2"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constructor </a:t>
            </a: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__init__</a:t>
            </a: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should take </a:t>
            </a: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</a:t>
            </a: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and </a:t>
            </a: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student_id</a:t>
            </a: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 Initialize an empty list for </a:t>
            </a: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grades</a:t>
            </a: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900" dirty="0"/>
          </a:p>
          <a:p>
            <a:pPr marL="342900" indent="-342900" algn="l">
              <a:lnSpc>
                <a:spcPts val="1100"/>
              </a:lnSpc>
              <a:buSzPct val="100000"/>
              <a:buFont typeface="+mj-lt"/>
              <a:buAutoNum type="arabicPeriod" startAt="3"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Implement an </a:t>
            </a: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add_grade(self, grade)</a:t>
            </a: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method to add a new grade to the student's list.</a:t>
            </a:r>
            <a:endParaRPr lang="en-US" sz="900" dirty="0"/>
          </a:p>
          <a:p>
            <a:pPr marL="342900" indent="-342900" algn="l">
              <a:lnSpc>
                <a:spcPts val="1100"/>
              </a:lnSpc>
              <a:buSzPct val="100000"/>
              <a:buFont typeface="+mj-lt"/>
              <a:buAutoNum type="arabicPeriod" startAt="4"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Implement a </a:t>
            </a: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calculate_average(self)</a:t>
            </a: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method that returns the average of all grades, handling cases where there are no grades.</a:t>
            </a:r>
            <a:endParaRPr lang="en-US" sz="900" dirty="0"/>
          </a:p>
          <a:p>
            <a:pPr marL="342900" indent="-342900" algn="l">
              <a:lnSpc>
                <a:spcPts val="1100"/>
              </a:lnSpc>
              <a:buSzPct val="100000"/>
              <a:buFont typeface="+mj-lt"/>
              <a:buAutoNum type="arabicPeriod" startAt="5"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Create a few </a:t>
            </a: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</a:t>
            </a: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objects and test your methods!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4805720" y="3118703"/>
            <a:ext cx="1529596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Example Code Structure: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4364182" y="3370652"/>
            <a:ext cx="7772757" cy="3912632"/>
          </a:xfrm>
          <a:prstGeom prst="roundRect">
            <a:avLst>
              <a:gd name="adj" fmla="val 459"/>
            </a:avLst>
          </a:prstGeom>
          <a:solidFill>
            <a:srgbClr val="1D1942"/>
          </a:solidFill>
          <a:ln/>
        </p:spPr>
      </p:sp>
      <p:sp>
        <p:nvSpPr>
          <p:cNvPr id="9" name="Shape 6"/>
          <p:cNvSpPr/>
          <p:nvPr/>
        </p:nvSpPr>
        <p:spPr>
          <a:xfrm>
            <a:off x="4805720" y="2996565"/>
            <a:ext cx="7784663" cy="3912632"/>
          </a:xfrm>
          <a:prstGeom prst="roundRect">
            <a:avLst>
              <a:gd name="adj" fmla="val 459"/>
            </a:avLst>
          </a:prstGeom>
          <a:solidFill>
            <a:srgbClr val="1D1942"/>
          </a:solidFill>
          <a:ln/>
        </p:spPr>
      </p:sp>
      <p:sp>
        <p:nvSpPr>
          <p:cNvPr id="10" name="Text 7"/>
          <p:cNvSpPr/>
          <p:nvPr/>
        </p:nvSpPr>
        <p:spPr>
          <a:xfrm>
            <a:off x="4805720" y="3473414"/>
            <a:ext cx="7545348" cy="3733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class Student: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def __init__(self, name, student_id):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self.name = name  # Student's name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self.student_id = student_id  # Unique identifier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self.grades = []  # List to store grades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def add_grade(self, grade):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"""Adds a new grade to the student's record."""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# Ensure the grade is a number before adding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if isinstance(grade, (int, float)):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self.grades.append(grade)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else: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print("Invalid grade type. Please provide a number.")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def calculate_average(self):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"""Calculates the average of the student's grades."""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if not self.grades: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return 0.0  # Return 0 if no grades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return sum(self.grades) / len(self.grades)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# Example Usage: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# student1 = Student("Alice", "S001")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# student1.add_grade(90)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# student1.add_grade(85)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# print(f"{student1.name}'s average: {student1.calculate_average()}")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3428762" y="8910399"/>
            <a:ext cx="7772757" cy="143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exercise reinforces class structure, instance attributes, and method implementation—core to Python OOP.</a:t>
            </a:r>
            <a:endParaRPr lang="en-US" sz="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B02B6D-EE96-4325-98B3-87A0C8BEE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292" y="7657371"/>
            <a:ext cx="2210108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562" y="329089"/>
            <a:ext cx="5161955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Real-World Pattern: Reading &amp; Processing CSV Data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85562" y="700326"/>
            <a:ext cx="7772757" cy="310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Let's bridge our OOP knowledge with file handling. This example demonstrates how to read student records from a CSV file, instantiate </a:t>
            </a: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</a:t>
            </a: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objects for each record, and handle potential file access errors. This is a common pattern in data-driven applications.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799267" y="1167290"/>
            <a:ext cx="7545348" cy="6822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import csv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# Assuming the Student class is defined as in the previous exercise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# (e.g., from a module named 'student_data.py')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# class Student: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#     def __init__(self, name, student_id):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#         self.name = name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#         self.student_id = student_id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#         self.grades = []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#     def add_grade(self, grade):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#         if isinstance(grade, (int, float)):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#             self.grades.append(grade)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#     def calculate_average(self):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#         return sum(self.grades) / len(self.grades) if self.grades else 0.0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def load_students_from_csv(filepath):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"""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Reads student data from a CSV file and returns a list of Student objects.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Assumes CSV has 'name', 'student_id', and optional 'gradeX' columns.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"""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students = []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try: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# Use a context manager to ensure the file is closed automatically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with open(filepath, mode='r', newline='', encoding='utf-8') as file: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# DictReader maps each row to a dictionary using header row as keys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reader = csv.DictReader(file)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for row in reader: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    # Create a Student object for each row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    name = row.get('name', 'Unknown') # Safely get name, default to 'Unknown'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    student_id = row.get('student_id', 'N/A') # Safely get student_id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    student = Student(name, student_id)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    # Add grades if they exist in the CSV (e.g., 'grade_math', 'grade_science')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    for key, value in row.items():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        if 'grade' in key and value.replace('.', '', 1).isdigit(): # Check for 'grade' in key and if value is numeric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            student.add_grade(float(value)) # Convert to float before adding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    students.append(student)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return students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except FileNotFoundError: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print(f"Error: The file '{filepath}' was not found. Please check the path.")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return [] # Return empty list on error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except Exception as e: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print(f"An unexpected error occurred while processing '{filepath}': {e}")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return []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D19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685562" y="10226754"/>
            <a:ext cx="7772757" cy="332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helps organize the parsed data effectively.</a:t>
            </a:r>
            <a:endParaRPr lang="en-US" sz="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9F7358-B946-4015-8BB2-FEF3E3F15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292" y="7657371"/>
            <a:ext cx="2210108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45756"/>
            <a:ext cx="664047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Common Pitfalls &amp; Best Practices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506801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Even experienced developers can stumble.</a:t>
            </a: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720239"/>
            <a:ext cx="12954952" cy="1295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554D17-0E8F-4BEE-83E8-974465352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292" y="7657371"/>
            <a:ext cx="2210108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68783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68783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604" y="2066806"/>
            <a:ext cx="8769072" cy="496907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604" y="7121485"/>
            <a:ext cx="8769072" cy="69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2C9D40-5EBE-493C-90E7-70E68DB45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0292" y="7657371"/>
            <a:ext cx="2210108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9197" y="1327904"/>
            <a:ext cx="441352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Common Pitfalls &amp; Best Practices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2149197" y="1913572"/>
            <a:ext cx="10331887" cy="423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Even experienced developers can stumble. Learn to recognize and avoid these common mistakes when working with OOP and file handling in Python.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2149197" y="2456140"/>
            <a:ext cx="5113020" cy="2063948"/>
          </a:xfrm>
          <a:prstGeom prst="roundRect">
            <a:avLst>
              <a:gd name="adj" fmla="val 5316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337" y="2456140"/>
            <a:ext cx="91440" cy="20639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99705" y="2638068"/>
            <a:ext cx="18716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Forgetting `self`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2399705" y="2935367"/>
            <a:ext cx="4680585" cy="658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Problem:</a:t>
            </a: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Instance methods fail to access attributes or other methods of the object, leading to </a:t>
            </a:r>
            <a:r>
              <a:rPr lang="en-US" sz="12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NameError</a:t>
            </a: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or incorrect behavior.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2399705" y="3657005"/>
            <a:ext cx="4680585" cy="681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Solution:</a:t>
            </a: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Always include </a:t>
            </a:r>
            <a:r>
              <a:rPr lang="en-US" sz="12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self</a:t>
            </a: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as the first parameter in instance methods and use </a:t>
            </a:r>
            <a:r>
              <a:rPr lang="en-US" sz="12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self.attribute</a:t>
            </a: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or </a:t>
            </a:r>
            <a:r>
              <a:rPr lang="en-US" sz="12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self.method()</a:t>
            </a: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to interact with the object's components.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7367945" y="2456140"/>
            <a:ext cx="5113139" cy="2063948"/>
          </a:xfrm>
          <a:prstGeom prst="roundRect">
            <a:avLst>
              <a:gd name="adj" fmla="val 5316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085" y="2456140"/>
            <a:ext cx="91440" cy="206394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18452" y="2638068"/>
            <a:ext cx="18716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Not Closing Files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7618452" y="2935367"/>
            <a:ext cx="4680704" cy="6354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Problem:</a:t>
            </a: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File handles remain open, consuming resources, potentially corrupting data, or preventing other programs from accessing the file.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7618452" y="3634145"/>
            <a:ext cx="4680704" cy="658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Solution:</a:t>
            </a: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Use Python's </a:t>
            </a:r>
            <a:r>
              <a:rPr lang="en-US" sz="12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with open(...) as file:</a:t>
            </a: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construct. This context manager automatically handles closing the file, even if errors occur.</a:t>
            </a:r>
            <a:endParaRPr lang="en-US" sz="1250" dirty="0"/>
          </a:p>
        </p:txBody>
      </p:sp>
      <p:sp>
        <p:nvSpPr>
          <p:cNvPr id="14" name="Shape 10"/>
          <p:cNvSpPr/>
          <p:nvPr/>
        </p:nvSpPr>
        <p:spPr>
          <a:xfrm>
            <a:off x="2149197" y="4625816"/>
            <a:ext cx="5113020" cy="2275761"/>
          </a:xfrm>
          <a:prstGeom prst="roundRect">
            <a:avLst>
              <a:gd name="adj" fmla="val 4822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337" y="4625816"/>
            <a:ext cx="91440" cy="227576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399705" y="4807744"/>
            <a:ext cx="230171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Mutable Default Arguments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2399705" y="5105043"/>
            <a:ext cx="4680585" cy="847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Problem:</a:t>
            </a: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When a mutable object (like a list or dictionary) is used as a default argument, it's created only once. Subsequent calls to the function modify the same object, leading to unexpected shared state.</a:t>
            </a:r>
            <a:endParaRPr lang="en-US" sz="1250" dirty="0"/>
          </a:p>
        </p:txBody>
      </p:sp>
      <p:sp>
        <p:nvSpPr>
          <p:cNvPr id="18" name="Text 13"/>
          <p:cNvSpPr/>
          <p:nvPr/>
        </p:nvSpPr>
        <p:spPr>
          <a:xfrm>
            <a:off x="2399705" y="6015633"/>
            <a:ext cx="4680585" cy="704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Solution:</a:t>
            </a: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Use </a:t>
            </a:r>
            <a:r>
              <a:rPr lang="en-US" sz="12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None</a:t>
            </a: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as the default argument. Inside the function, check if the argument is </a:t>
            </a:r>
            <a:r>
              <a:rPr lang="en-US" sz="12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None</a:t>
            </a: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and, if so, initialize the mutable object (e.g., </a:t>
            </a:r>
            <a:r>
              <a:rPr lang="en-US" sz="12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my_list is None: my_list = []</a:t>
            </a: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).</a:t>
            </a:r>
            <a:endParaRPr lang="en-US" sz="1250" dirty="0"/>
          </a:p>
        </p:txBody>
      </p:sp>
      <p:sp>
        <p:nvSpPr>
          <p:cNvPr id="19" name="Shape 14"/>
          <p:cNvSpPr/>
          <p:nvPr/>
        </p:nvSpPr>
        <p:spPr>
          <a:xfrm>
            <a:off x="7367945" y="4625816"/>
            <a:ext cx="5113139" cy="2275761"/>
          </a:xfrm>
          <a:prstGeom prst="roundRect">
            <a:avLst>
              <a:gd name="adj" fmla="val 4822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085" y="4625816"/>
            <a:ext cx="91440" cy="227576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18452" y="4807744"/>
            <a:ext cx="18716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Ignoring Exceptions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7618452" y="5105043"/>
            <a:ext cx="4680704" cy="658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Problem:</a:t>
            </a: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Programs crash unexpectedly when errors like </a:t>
            </a:r>
            <a:r>
              <a:rPr lang="en-US" sz="12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FileNotFoundError</a:t>
            </a: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</a:t>
            </a:r>
            <a:r>
              <a:rPr lang="en-US" sz="12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ValueError</a:t>
            </a: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or network issues occur, providing a poor user experience.</a:t>
            </a:r>
            <a:endParaRPr lang="en-US" sz="1250" dirty="0"/>
          </a:p>
        </p:txBody>
      </p:sp>
      <p:sp>
        <p:nvSpPr>
          <p:cNvPr id="23" name="Text 17"/>
          <p:cNvSpPr/>
          <p:nvPr/>
        </p:nvSpPr>
        <p:spPr>
          <a:xfrm>
            <a:off x="7618452" y="5826681"/>
            <a:ext cx="4680704" cy="658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Solution:</a:t>
            </a: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Implement robust </a:t>
            </a:r>
            <a:r>
              <a:rPr lang="en-US" sz="12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try...except</a:t>
            </a: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blocks to gracefully catch and handle anticipated errors, providing informative feedback or implementing recovery logic.</a:t>
            </a:r>
            <a:endParaRPr lang="en-US" sz="12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BBF687-5148-4AE1-9BC5-4EF77F91F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292" y="7657371"/>
            <a:ext cx="2210108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01272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What is Object-Oriented Programming (OOP)?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308681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OOP models programs as collections of objects—bundles of data and behavior. It helps organize code, make it reusable, and map real-world concepts to software.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4505087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6" name="Text 3"/>
          <p:cNvSpPr/>
          <p:nvPr/>
        </p:nvSpPr>
        <p:spPr>
          <a:xfrm>
            <a:off x="6563439" y="47444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Why use OOP?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63439" y="5239941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Improves modularity, readability, and reuse for medium-to-large projects.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4505087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10417373" y="47444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When to choose OOP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17373" y="5239941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 when modeling entities with state and behavior: users, items, sessions.</a:t>
            </a:r>
            <a:endParaRPr lang="en-US" sz="1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8F28-0C31-4E29-8D3E-FE5AF6612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292" y="7657371"/>
            <a:ext cx="2210108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345049"/>
            <a:ext cx="4154686" cy="55395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83912" y="2374583"/>
            <a:ext cx="686704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Classes, Objects, and Constructors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5583912" y="3177183"/>
            <a:ext cx="8216265" cy="1225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Class = blueprint. Object = instance of a class. Use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__init__(self, ...):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to initialize attributes for each instance. The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self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parameter gives each object access to its own data and methods.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583912" y="4617839"/>
            <a:ext cx="8216265" cy="1392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Define attributes in __init__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Call methods with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self.method()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Create instances: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obj = MyClass(args)</a:t>
            </a: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B46724-97C8-4403-80AC-448F5BB30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292" y="7657371"/>
            <a:ext cx="2210108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647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104" y="3631287"/>
            <a:ext cx="4464606" cy="558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Core OOP Concepts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104" y="4541758"/>
            <a:ext cx="592931" cy="5929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16762" y="4541758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Encapsulation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716762" y="5031581"/>
            <a:ext cx="5451515" cy="755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Bundle data and methods; use private attributes (prefix with _) to suggest internal state.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2004" y="4541758"/>
            <a:ext cx="592931" cy="5929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48663" y="4541758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Inheritance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8348663" y="5031581"/>
            <a:ext cx="5451634" cy="755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Create a subclass to reuse and extend behavior (single inheritance example).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0104" y="6256853"/>
            <a:ext cx="592931" cy="5929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16762" y="6256853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Polymorphism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716762" y="6746677"/>
            <a:ext cx="5451515" cy="755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Override methods to change behavior while keeping the same interface.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2004" y="6256853"/>
            <a:ext cx="592931" cy="5929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348663" y="6256853"/>
            <a:ext cx="281678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Class &amp; Static Methods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8348663" y="6746677"/>
            <a:ext cx="5451634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@classmethod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receives class (cls);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@staticmethod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has no implicit first arg.</a:t>
            </a:r>
            <a:endParaRPr lang="en-US" sz="18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B35DE9-11A2-4065-BC10-F63F9A5137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20292" y="7657371"/>
            <a:ext cx="2210108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04442"/>
            <a:ext cx="1012709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Inheritance &amp; Method Overriding — Quick Example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502670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Subclassing lets you extend a base class. Method overriding replaces a parent method with a child implementation. Keep interfaces consistent so code using the base class works with subclasses.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6061948"/>
            <a:ext cx="12954952" cy="1055251"/>
          </a:xfrm>
          <a:prstGeom prst="roundRect">
            <a:avLst>
              <a:gd name="adj" fmla="val 3403"/>
            </a:avLst>
          </a:prstGeom>
          <a:solidFill>
            <a:srgbClr val="4C0107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39" y="6395442"/>
            <a:ext cx="299204" cy="23931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15559" y="6361033"/>
            <a:ext cx="11937802" cy="421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Tip: Use </a:t>
            </a:r>
            <a:r>
              <a:rPr lang="en-US" sz="1850" dirty="0">
                <a:solidFill>
                  <a:srgbClr val="FFFF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super()</a:t>
            </a:r>
            <a:r>
              <a:rPr lang="en-US" sz="1850" dirty="0">
                <a:solidFill>
                  <a:srgbClr val="FFFF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to call parent behavior when extending methods.</a:t>
            </a:r>
            <a:endParaRPr lang="en-US" sz="18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BDA08-F77A-45F1-90FA-9C102C4E6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292" y="7657371"/>
            <a:ext cx="2210108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786890"/>
            <a:ext cx="8216265" cy="46558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45491" y="2183130"/>
            <a:ext cx="415468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File Handling Basics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9645491" y="2985730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Files are primary I/O for web and data tasks. Use built-in functions to open, read, and write files safely.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9645491" y="4350187"/>
            <a:ext cx="4154686" cy="1851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Modes: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'r'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'w'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'a'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'r+'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Read: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read()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readline()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readlines()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Write: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write()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writelines()</a:t>
            </a: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E5BBE-5407-44AF-8F25-7323173DD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292" y="7657371"/>
            <a:ext cx="2210108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16035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Context Managers (with) — Safer File I/O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3101578"/>
            <a:ext cx="7468553" cy="804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Prefer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with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to ensure files are closed automatically, even on errors. It reduces resource leaks and simplifies code.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417492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6" name="Text 3"/>
          <p:cNvSpPr/>
          <p:nvPr/>
        </p:nvSpPr>
        <p:spPr>
          <a:xfrm>
            <a:off x="6424374" y="423291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101959" y="42571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Pattern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101959" y="4752737"/>
            <a:ext cx="6690717" cy="421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with open(path, mode) as f: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324124" y="565261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0" name="Text 7"/>
          <p:cNvSpPr/>
          <p:nvPr/>
        </p:nvSpPr>
        <p:spPr>
          <a:xfrm>
            <a:off x="6424374" y="571059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101959" y="5734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23042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Automatic close, clearer scope, better exception behavior.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93CE03-9A92-4BDF-88B9-AB3A0A5DC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292" y="7657371"/>
            <a:ext cx="2210108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97562"/>
            <a:ext cx="554116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Working with CSV and JSON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439597"/>
            <a:ext cx="1392079" cy="17400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29007" y="34395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CSV (csv module)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529007" y="3935135"/>
            <a:ext cx="4636532" cy="11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csv.reader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/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csv.DictReader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for row-based parsing. Best for tabular data; watch delimiters and encoding.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3439597"/>
            <a:ext cx="1392079" cy="17400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156025" y="34395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JSON (json module)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156025" y="3935135"/>
            <a:ext cx="4636651" cy="11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json.load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/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json.dump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for structured data exchange (APIs, configs). Handles nested dicts and lists natively.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37724" y="544889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Choose CSV for flat tables; JSON when structure matters. Always validate and handle encoding/edge cases.</a:t>
            </a: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B377FF-3942-4113-AB95-059255E07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292" y="7657371"/>
            <a:ext cx="2210108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51" y="567690"/>
            <a:ext cx="12972098" cy="63768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6733" y="1149863"/>
            <a:ext cx="2791907" cy="348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Finally</a:t>
            </a:r>
            <a:endParaRPr lang="en-US" sz="2150" dirty="0"/>
          </a:p>
        </p:txBody>
      </p:sp>
      <p:sp>
        <p:nvSpPr>
          <p:cNvPr id="4" name="Text 1"/>
          <p:cNvSpPr/>
          <p:nvPr/>
        </p:nvSpPr>
        <p:spPr>
          <a:xfrm>
            <a:off x="7176733" y="1604125"/>
            <a:ext cx="5999139" cy="276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Log and clean up</a:t>
            </a: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4800" y="1303962"/>
            <a:ext cx="421917" cy="4219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76733" y="2639759"/>
            <a:ext cx="2791907" cy="348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Process Data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176733" y="3094021"/>
            <a:ext cx="5999139" cy="276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Run when no error</a:t>
            </a:r>
            <a:endParaRPr lang="en-US" sz="1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4800" y="2596084"/>
            <a:ext cx="421917" cy="4219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176733" y="4129655"/>
            <a:ext cx="2791907" cy="348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Handle Errors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7176733" y="4583917"/>
            <a:ext cx="5999139" cy="276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Catch specific exceptions</a:t>
            </a:r>
            <a:endParaRPr lang="en-US" sz="18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4800" y="3875021"/>
            <a:ext cx="421917" cy="4219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89917" y="5619551"/>
            <a:ext cx="2791908" cy="348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Try File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7189917" y="6073813"/>
            <a:ext cx="5999140" cy="276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Open/read/write file</a:t>
            </a:r>
            <a:endParaRPr lang="en-US" sz="18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4800" y="5364918"/>
            <a:ext cx="421917" cy="42191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22590" y="7144822"/>
            <a:ext cx="13185219" cy="676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 try/except/else/finally to handle errors predictably. Catch specific exceptions first, then fallback to general </a:t>
            </a:r>
            <a:r>
              <a:rPr lang="en-US" sz="160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Exception</a:t>
            </a: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only if necessary. Use </a:t>
            </a:r>
            <a:r>
              <a:rPr lang="en-US" sz="160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raise</a:t>
            </a: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to surface unexpected conditions.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43FDD6D-7B2D-4FF8-877F-6C630689C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20292" y="7657371"/>
            <a:ext cx="2210108" cy="5144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1788</Words>
  <Application>Microsoft Office PowerPoint</Application>
  <PresentationFormat>Custom</PresentationFormat>
  <Paragraphs>178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Kanit</vt:lpstr>
      <vt:lpstr>Consolas Light</vt:lpstr>
      <vt:lpstr>Calibri</vt:lpstr>
      <vt:lpstr>Arial</vt:lpstr>
      <vt:lpstr>Martel Sans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shaikat</cp:lastModifiedBy>
  <cp:revision>2</cp:revision>
  <dcterms:created xsi:type="dcterms:W3CDTF">2026-02-20T06:48:02Z</dcterms:created>
  <dcterms:modified xsi:type="dcterms:W3CDTF">2026-02-20T06:52:44Z</dcterms:modified>
</cp:coreProperties>
</file>